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5884"/>
  </p:normalViewPr>
  <p:slideViewPr>
    <p:cSldViewPr snapToGrid="0">
      <p:cViewPr>
        <p:scale>
          <a:sx n="101" d="100"/>
          <a:sy n="101" d="100"/>
        </p:scale>
        <p:origin x="14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7:34.153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0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7:48.669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5:55.511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1 52,'43'0,"-6"0,-27 0,5 0,7 0,0 0,4 0,-9 0,3 0,-3 0,8-3,-1 1,6-2,-4 2,0 2,-10-5,-2 4,3-3,0 4,8 0,-6-3,0 0,-1-5,-3 6,3-5,-6 4,4 0,-1 1,0 2,2 0,0 0,0 0,0 0,0 0,-1 0,2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6:01.572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731 21,'-46'-6,"6"-3,24 8,2-4,-6 5,1 0,-5 0,-2 0,-2 0,-5 0,-2 0,0 0,6 0,2 0,5 0,4 0,-1 0,6 0,-4 0,-2 0,2 0,-3 0,6 0,0 0,-5 0,5 0,-3 0,-4 0,4 0,-8 0,6 0,1 0,3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6:04.230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0 0,'0'0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6:15.460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0 21,'55'0,"1"0,-14 0,6 0,-7-4,-1-2,-6 0,-6 2,-1 4,-6 0,1 0,-1 0,1 0,-1 0,-2 0,0 0,-6 0,4 0,-2 0,1 0,1 0,1 0,1 0,3 0,-6 0,-1 0,0 0,-1 0,3 0,-1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6:19.304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748 1,'-45'0,"1"0,20 0,-3 0,0 0,4 0,-9 0,3 0,-5 0,6 0,1 0,6 0,-1 0,1 0,0 0,-2 0,-4 0,-1 0,-6 5,7-4,0 4,5-5,3 0,3 0,0 0,-2 5,1-4,-1 4,2-5,1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17T03:16:32.724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</inkml:brush>
  </inkml:definitions>
  <inkml:trace contextRef="#ctx0" brushRef="#br0">1 82,'54'0,"-5"0,-10 0,-4 0,-7-4,-1 2,-6-2,1 4,-1 0,-3-4,2 2,-7-1,6 2,-4 1,2 0,-2 0,1 0,-1 0,3 0,-5 0,6-5,0 4,2-4,1 5,-1 0,-3 0,-3 0,0 0,-1 0,11-4,-4 2,12-7,-5 2,6-3,-5 0,-3 6,-7-1,-4 5,-56 0,32 0,-43 4,49-1,-3 6,-2 11,-1-2,-4 6,8-4,0-8,3 8,-1 0,1 5,-1 0,3-1,0-4,0-4,0 2,0-4,0 5,0-4,0 1,0 1,0-3,20-1,-11-8,19-4,-16-1,3 0,4 0,-3 0,1-5,-3 4,-59 6,30-3,-53 7,34-9,-3 0,-3 0,4 0,1 0,0 0,4 0,-2-5,3 4,2-3,-6 4,5 0,-6 0,0 0,0 0,3 0,-1 0,9 0,4 0,7 0,5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7T03:39:53.15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7542-A3DE-C3D3-D3A5-412C049F7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FC934-546B-7186-497E-6F9637EBE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D7FD7-8D4E-62BE-E39D-D32E8699C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884EC-6975-B2D9-FA4E-317D38F7F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3B2A-60F0-DC98-780A-DD951DA0C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85331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19512-51C1-A994-AD99-FC60CF928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34CB8-E09C-A140-4555-2CA55E75A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A0FF7-E8C5-2DCB-E81A-807B1CB53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280B7-2198-927A-D027-94ACC7CB2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90E4E-FBB2-0954-5578-0B597DB79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2729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BBA937-0921-25DC-6CEE-085633F24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A81CD-B856-F834-09DD-489330DFB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5D6F2-813F-6D52-8E26-ECF2C7E56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BC2EC-0F68-13A7-963C-BF4D97B30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99D85-C2E1-ADFF-AF6E-13872C2F6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39467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4D1BB-F763-75A2-2063-20E83BA14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0B9BA-80EB-A772-031F-A5D999375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E627F-EFC1-614E-BA1C-D46CD2CD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13AF9-8E6D-FAB7-259F-E1AA298C8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709A1-2826-9570-785C-9E84E3614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43934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533DA-E66F-5F91-8C00-C099BC9B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FC44A-C335-7241-549F-A0671270A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73D95-6994-68D1-78E5-41E17559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13372-4F44-E5FF-1CEE-3EA3DB2C1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7326C-20B8-45BF-2132-A714A91E8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26201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2F9F6-AEA4-2449-0514-DA21464D9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A2951-1861-66A0-31EE-005FB030C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AAAE0-FFC0-91FE-31D4-803E2C53D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ACB5E-8033-6257-9618-79760064D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53424-AA45-891A-9783-64A07642B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AAFCD-7307-D0BD-0FB0-90F5E59B2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8405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1E81-DAFF-03FA-FA12-0A5AAA80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6025E-5C3D-B300-F733-92739D024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2731F-A881-9456-10F8-1F3A1CF50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ADF731-C3B5-A17D-B5B4-8871D87B11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ED2C4-5FA4-CB6E-A010-979BA0AC6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D80E64-2E40-AC6E-0EEE-6E732DF8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35B0C2-2221-F0F9-5AD5-9F037C208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AAE8A3-B7E4-4CF2-0E16-40DACCDB3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01679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26388-E390-7A2F-6DED-70342290F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1AE496-DFF4-1B5B-3918-FBF0946D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839A0-17E2-9AF2-04A8-BEC20A86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68B78-AA82-8854-3DAF-7A5C50A0B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44573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0E5604-BC84-F7B6-D940-9AAEF639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C24412-A90A-A058-8145-EFD0F1233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E1D0E9-7806-56A0-F2A2-2624A451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6528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EF584-6606-3210-F0D3-BEF184644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C21BE-0C07-C841-2D53-9A5D66A4D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22872C-F20E-E640-E9D4-A1ABEF3F8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20BC4-8456-8139-1142-B6DA58E1A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2EC7A-79A5-60BE-2316-A09656984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556F8-E8FC-9146-7118-04341E8FF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62795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4CCBD-AF40-1B2C-D9CB-10B573C0B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FA02AC-9C6C-A026-0B42-A97B9C57B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CEEBD-D8B7-43ED-1F2F-3D751009D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D8D36-E2F8-7574-2634-D4957727F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585D0-24AC-43DF-4802-DCBEA6C95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1EB0F-0304-70DB-9515-B2789844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0389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E2FC1-9622-822A-B6D9-38C89E9C6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530418-A881-BB2D-DDAF-FB569F378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58811-8BAC-42AA-C62A-C3C56C301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6F3AF-1FCF-1B46-99B9-6B361AC2FE6F}" type="datetimeFigureOut">
              <a:rPr lang="en-SE" smtClean="0"/>
              <a:t>2024-12-17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00FFB-19F2-8236-D414-CBD328DE5F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EA057-DD04-D210-2B9F-8216F9FC0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DB4A9-ABAD-AD4B-8F59-C3953596F8B2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64704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mailto:haay20ju@student.ju.s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ustomXml" Target="../ink/ink8.xml"/><Relationship Id="rId3" Type="http://schemas.openxmlformats.org/officeDocument/2006/relationships/customXml" Target="../ink/ink3.xml"/><Relationship Id="rId7" Type="http://schemas.openxmlformats.org/officeDocument/2006/relationships/customXml" Target="../ink/ink5.xml"/><Relationship Id="rId12" Type="http://schemas.openxmlformats.org/officeDocument/2006/relationships/image" Target="../media/image8.png"/><Relationship Id="rId2" Type="http://schemas.openxmlformats.org/officeDocument/2006/relationships/image" Target="../media/image2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customXml" Target="../ink/ink7.xml"/><Relationship Id="rId5" Type="http://schemas.openxmlformats.org/officeDocument/2006/relationships/customXml" Target="../ink/ink4.xml"/><Relationship Id="rId15" Type="http://schemas.openxmlformats.org/officeDocument/2006/relationships/customXml" Target="../ink/ink9.xml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customXml" Target="../ink/ink6.xml"/><Relationship Id="rId1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7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C88DAE-221C-8188-85E6-B1E27D184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7034" y="609600"/>
            <a:ext cx="4784796" cy="1330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Multi-Target Reinforcement Learning for Warehouse Path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B504F-6944-F1FF-C582-3E938C8DD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7034" y="2194102"/>
            <a:ext cx="4438036" cy="390858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</a:rPr>
              <a:t>Ayham Hanna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effectLst/>
              </a:rPr>
              <a:t>Email: </a:t>
            </a:r>
            <a:r>
              <a:rPr lang="en-US" sz="2000" u="sng">
                <a:effectLst/>
                <a:hlinkClick r:id="rId4"/>
              </a:rPr>
              <a:t>haay20ju@student.ju.se</a:t>
            </a:r>
            <a:endParaRPr lang="en-US" sz="200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5" name="Video 4" descr="Box Packages">
            <a:extLst>
              <a:ext uri="{FF2B5EF4-FFF2-40B4-BE49-F238E27FC236}">
                <a16:creationId xmlns:a16="http://schemas.microsoft.com/office/drawing/2014/main" id="{FA7FAA64-C682-70B7-F02F-1536D40632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1" b="285"/>
          <a:stretch/>
        </p:blipFill>
        <p:spPr>
          <a:xfrm>
            <a:off x="6880610" y="2111428"/>
            <a:ext cx="4737650" cy="265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3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DAF6-CFC6-7016-30A3-FEE0ECEEE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Hyperparameters tuning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5ACB0-6BC9-2EDE-89B4-65480317D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learning rate: 0.42</a:t>
            </a:r>
          </a:p>
          <a:p>
            <a:r>
              <a:rPr lang="en-GB" dirty="0"/>
              <a:t>discount factor: 0.86</a:t>
            </a:r>
          </a:p>
          <a:p>
            <a:r>
              <a:rPr lang="en-GB" dirty="0"/>
              <a:t>epsilon decay factor: 0.978</a:t>
            </a:r>
          </a:p>
          <a:p>
            <a:r>
              <a:rPr lang="en-GB" dirty="0"/>
              <a:t>average reward, increasing it from -82 to 160</a:t>
            </a:r>
          </a:p>
          <a:p>
            <a:r>
              <a:rPr lang="en-GB" dirty="0"/>
              <a:t>average training time of 844 milliseconds</a:t>
            </a:r>
          </a:p>
          <a:p>
            <a:r>
              <a:rPr lang="en-GB" dirty="0"/>
              <a:t>average collected reward per run of 118.5.</a:t>
            </a:r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223607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8249A-5E64-6D59-DE9D-F3C49D1E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 time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275BAE7-98B3-9F4E-1E05-052778152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1" r="57687" b="26007"/>
          <a:stretch/>
        </p:blipFill>
        <p:spPr bwMode="auto">
          <a:xfrm>
            <a:off x="5513876" y="643466"/>
            <a:ext cx="5307579" cy="556873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5284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285FFF-877E-57CC-1A1A-3C86B25C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n-GB" dirty="0"/>
              <a:t>Problem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4369F-A091-278A-440D-3FEA6D04A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en-GB" sz="1900" b="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12x12 grid</a:t>
            </a:r>
            <a:r>
              <a:rPr lang="en-SE" sz="1900" dirty="0">
                <a:effectLst/>
              </a:rPr>
              <a:t> </a:t>
            </a:r>
          </a:p>
          <a:p>
            <a:r>
              <a:rPr lang="en-GB" sz="1900" b="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Empty space (0)</a:t>
            </a:r>
          </a:p>
          <a:p>
            <a:r>
              <a:rPr lang="en-GB" sz="1900" b="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Obstacle (1)</a:t>
            </a:r>
          </a:p>
          <a:p>
            <a:r>
              <a:rPr lang="en-GB" sz="1900" b="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Item (2)</a:t>
            </a:r>
          </a:p>
          <a:p>
            <a:r>
              <a:rPr lang="en-GB" sz="1900" b="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Human (3)</a:t>
            </a:r>
          </a:p>
          <a:p>
            <a:r>
              <a:rPr lang="en-GB" sz="1900" b="1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Up (0): </a:t>
            </a:r>
            <a:r>
              <a:rPr lang="en-GB" sz="190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(−1,0)</a:t>
            </a:r>
            <a:r>
              <a:rPr lang="en-SE" sz="1900" dirty="0">
                <a:effectLst/>
              </a:rPr>
              <a:t> </a:t>
            </a:r>
            <a:endParaRPr lang="en-GB" sz="1900" i="1" kern="0" dirty="0">
              <a:latin typeface="Arial" panose="020B0604020202020204" pitchFamily="34" charset="0"/>
            </a:endParaRPr>
          </a:p>
          <a:p>
            <a:r>
              <a:rPr lang="en-GB" sz="1900" b="1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Down (1): </a:t>
            </a:r>
            <a:r>
              <a:rPr lang="en-GB" sz="190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(1,0)</a:t>
            </a:r>
            <a:r>
              <a:rPr lang="en-SE" sz="1900" dirty="0">
                <a:effectLst/>
              </a:rPr>
              <a:t> </a:t>
            </a:r>
            <a:endParaRPr lang="en-GB" sz="1900" i="1" kern="0" dirty="0">
              <a:effectLst/>
              <a:latin typeface="Arial" panose="020B0604020202020204" pitchFamily="34" charset="0"/>
            </a:endParaRPr>
          </a:p>
          <a:p>
            <a:r>
              <a:rPr lang="en-GB" sz="1900" b="1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Left (2): </a:t>
            </a:r>
            <a:r>
              <a:rPr lang="en-GB" sz="190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(0,−1)</a:t>
            </a:r>
            <a:r>
              <a:rPr lang="en-SE" sz="1900" dirty="0">
                <a:effectLst/>
              </a:rPr>
              <a:t> </a:t>
            </a:r>
            <a:endParaRPr lang="en-GB" sz="1900" i="1" kern="0" dirty="0">
              <a:latin typeface="Arial" panose="020B0604020202020204" pitchFamily="34" charset="0"/>
            </a:endParaRPr>
          </a:p>
          <a:p>
            <a:r>
              <a:rPr lang="en-GB" sz="1900" b="1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Right (3): </a:t>
            </a:r>
            <a:r>
              <a:rPr lang="en-GB" sz="190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(0,1)</a:t>
            </a:r>
            <a:r>
              <a:rPr lang="en-SE" sz="1900" dirty="0">
                <a:effectLst/>
              </a:rPr>
              <a:t> </a:t>
            </a:r>
            <a:endParaRPr lang="en-GB" sz="1900" i="1" kern="0" dirty="0">
              <a:effectLst/>
              <a:latin typeface="Arial" panose="020B0604020202020204" pitchFamily="34" charset="0"/>
            </a:endParaRPr>
          </a:p>
          <a:p>
            <a:r>
              <a:rPr lang="en-GB" sz="1900" b="1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Wait (4): </a:t>
            </a:r>
            <a:r>
              <a:rPr lang="en-GB" sz="1900" i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(0,0)</a:t>
            </a:r>
            <a:r>
              <a:rPr lang="en-SE" sz="1900" dirty="0">
                <a:effectLst/>
              </a:rPr>
              <a:t> </a:t>
            </a:r>
            <a:endParaRPr lang="en-SE" sz="19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A61CAA5-D19A-39BC-7BD0-D10FCC8871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1" r="57687" b="26007"/>
          <a:stretch/>
        </p:blipFill>
        <p:spPr bwMode="auto">
          <a:xfrm>
            <a:off x="5874399" y="661916"/>
            <a:ext cx="5297257" cy="555790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090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3BC0CB-8DBF-E313-A213-FBCF32F54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tx1">
                    <a:lumMod val="85000"/>
                    <a:lumOff val="15000"/>
                  </a:schemeClr>
                </a:solidFill>
              </a:rPr>
              <a:t>Reward System</a:t>
            </a:r>
            <a:endParaRPr lang="en-SE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B7F6B-3673-EB9D-4B84-BABAF5235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+200: collecting an item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+500: collecting all items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+700: returning to the start position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-500: colliding with a human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-200: hitting an obstacle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-300: moving Out of bounds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 i="1" ker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-1: step penalty for unnecessary movements</a:t>
            </a:r>
            <a:r>
              <a:rPr lang="en-SE" sz="200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70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5A9862-D3D5-2D4F-E3FB-408974E8B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tx1">
                    <a:lumMod val="85000"/>
                    <a:lumOff val="15000"/>
                  </a:schemeClr>
                </a:solidFill>
              </a:rPr>
              <a:t>Methodology</a:t>
            </a:r>
            <a:endParaRPr lang="en-SE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33F1B-0A62-8A3C-BD09-4FAB58FF9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Q-Learning Learning Algorithm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Separate Q-Tables for Each Target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 vs. Exploitation</a:t>
            </a:r>
          </a:p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 probability (</a:t>
            </a:r>
            <a:r>
              <a:rPr lang="el-GR" sz="2000">
                <a:solidFill>
                  <a:schemeClr val="tx1">
                    <a:lumMod val="85000"/>
                    <a:lumOff val="15000"/>
                  </a:schemeClr>
                </a:solidFill>
              </a:rPr>
              <a:t>ϵ)</a:t>
            </a:r>
            <a:endParaRPr lang="en-GB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Decay factor</a:t>
            </a:r>
            <a:endParaRPr lang="en-SE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Minimum exploration threshold (</a:t>
            </a:r>
            <a:r>
              <a:rPr lang="el-GR" sz="2000">
                <a:solidFill>
                  <a:schemeClr val="tx1">
                    <a:lumMod val="85000"/>
                    <a:lumOff val="15000"/>
                  </a:schemeClr>
                </a:solidFill>
              </a:rPr>
              <a:t>ϵ</a:t>
            </a: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</a:rPr>
              <a:t>min)</a:t>
            </a:r>
          </a:p>
          <a:p>
            <a:endParaRPr lang="en-GB" sz="2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01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A597B6-2529-F90E-A23E-EC4681DF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en-SE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69674-373F-E4E8-B7B6-C62729ECD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3158741" cy="3908586"/>
          </a:xfrm>
        </p:spPr>
        <p:txBody>
          <a:bodyPr>
            <a:normAutofit/>
          </a:bodyPr>
          <a:lstStyle/>
          <a:p>
            <a:r>
              <a:rPr lang="en-GB" sz="2000"/>
              <a:t>Visualization for understanding and debugging</a:t>
            </a:r>
          </a:p>
          <a:p>
            <a:r>
              <a:rPr lang="en-GB" sz="2000"/>
              <a:t>Policy Visualization</a:t>
            </a:r>
          </a:p>
          <a:p>
            <a:r>
              <a:rPr lang="en-GB" sz="2000"/>
              <a:t>Average reward</a:t>
            </a:r>
          </a:p>
          <a:p>
            <a:r>
              <a:rPr lang="en-SE" sz="2000"/>
              <a:t>Training time</a:t>
            </a:r>
            <a:endParaRPr lang="en-GB" sz="2000"/>
          </a:p>
        </p:txBody>
      </p:sp>
      <p:pic>
        <p:nvPicPr>
          <p:cNvPr id="4" name="Picture 3" descr="A group of squares with different colored lines&#10;&#10;Description automatically generated">
            <a:extLst>
              <a:ext uri="{FF2B5EF4-FFF2-40B4-BE49-F238E27FC236}">
                <a16:creationId xmlns:a16="http://schemas.microsoft.com/office/drawing/2014/main" id="{743F4628-1C22-F541-CB04-8AFBF0F5E6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6" r="22320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03866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4EA12-6BA6-CCF7-A229-7CF147F1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GB" dirty="0"/>
              <a:t>Experiments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DE27-F134-9028-FF24-8DF8FF2B2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4438036" cy="3908585"/>
          </a:xfrm>
        </p:spPr>
        <p:txBody>
          <a:bodyPr>
            <a:normAutofit/>
          </a:bodyPr>
          <a:lstStyle/>
          <a:p>
            <a:r>
              <a:rPr lang="en-GB" sz="2000"/>
              <a:t>Experiments with static humans</a:t>
            </a:r>
          </a:p>
          <a:p>
            <a:pPr lvl="1"/>
            <a:r>
              <a:rPr lang="en-GB" sz="2000"/>
              <a:t>Easy targets distribution</a:t>
            </a:r>
          </a:p>
          <a:p>
            <a:pPr lvl="1"/>
            <a:r>
              <a:rPr lang="en-GB" sz="2000"/>
              <a:t>Harder targets distribution</a:t>
            </a:r>
            <a:endParaRPr lang="en-SE" sz="2000"/>
          </a:p>
          <a:p>
            <a:pPr lvl="1"/>
            <a:endParaRPr lang="en-SE" sz="2000"/>
          </a:p>
          <a:p>
            <a:r>
              <a:rPr lang="en-GB" sz="2000"/>
              <a:t>Experiments with dynamic humans</a:t>
            </a:r>
          </a:p>
          <a:p>
            <a:r>
              <a:rPr lang="en-GB" sz="2000"/>
              <a:t>Experiments for hyperparameters tuning</a:t>
            </a:r>
          </a:p>
          <a:p>
            <a:pPr lvl="1"/>
            <a:r>
              <a:rPr lang="en-GB" sz="2000"/>
              <a:t>Optuna </a:t>
            </a:r>
          </a:p>
          <a:p>
            <a:pPr lvl="1"/>
            <a:r>
              <a:rPr lang="en-GB" sz="2000"/>
              <a:t>learning rate: (0.01, 0.5) </a:t>
            </a:r>
          </a:p>
          <a:p>
            <a:pPr lvl="1"/>
            <a:r>
              <a:rPr lang="en-GB" sz="2000"/>
              <a:t>discount factor: (0.5, 0.99) </a:t>
            </a:r>
          </a:p>
          <a:p>
            <a:pPr lvl="1"/>
            <a:r>
              <a:rPr lang="en-GB" sz="2000"/>
              <a:t>exploration rate: (0.9, 0.9999)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440EBD2-7B74-D1F7-1EF4-6395D4CA64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1" r="57687" b="26007"/>
          <a:stretch/>
        </p:blipFill>
        <p:spPr bwMode="auto">
          <a:xfrm>
            <a:off x="6880610" y="954724"/>
            <a:ext cx="4737650" cy="497076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9D8729A-11A0-7AE5-70D9-17B672DB0357}"/>
                  </a:ext>
                </a:extLst>
              </p14:cNvPr>
              <p14:cNvContentPartPr/>
              <p14:nvPr/>
            </p14:nvContentPartPr>
            <p14:xfrm>
              <a:off x="8940262" y="7211340"/>
              <a:ext cx="36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9D8729A-11A0-7AE5-70D9-17B672DB035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86262" y="710334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5A57A68-E54C-8BCE-51D7-855C787A31A6}"/>
                  </a:ext>
                </a:extLst>
              </p14:cNvPr>
              <p14:cNvContentPartPr/>
              <p14:nvPr/>
            </p14:nvContentPartPr>
            <p14:xfrm>
              <a:off x="5325998" y="7038536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5A57A68-E54C-8BCE-51D7-855C787A31A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72358" y="6930536"/>
                <a:ext cx="108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61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4EA12-6BA6-CCF7-A229-7CF147F1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GB" dirty="0"/>
              <a:t>Experiments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DE27-F134-9028-FF24-8DF8FF2B2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4438036" cy="3908585"/>
          </a:xfrm>
        </p:spPr>
        <p:txBody>
          <a:bodyPr>
            <a:normAutofit/>
          </a:bodyPr>
          <a:lstStyle/>
          <a:p>
            <a:r>
              <a:rPr lang="en-GB" sz="2000" dirty="0"/>
              <a:t>Experiments with static humans</a:t>
            </a:r>
          </a:p>
          <a:p>
            <a:pPr lvl="1"/>
            <a:r>
              <a:rPr lang="en-GB" sz="2000" dirty="0"/>
              <a:t>Easy targets distribution</a:t>
            </a:r>
          </a:p>
          <a:p>
            <a:pPr lvl="1"/>
            <a:r>
              <a:rPr lang="en-GB" sz="2000" dirty="0"/>
              <a:t>Harder targets distribution</a:t>
            </a:r>
            <a:endParaRPr lang="en-SE" sz="2000" dirty="0"/>
          </a:p>
          <a:p>
            <a:pPr lvl="1"/>
            <a:endParaRPr lang="en-SE" sz="2000" dirty="0"/>
          </a:p>
          <a:p>
            <a:r>
              <a:rPr lang="en-GB" sz="2000" dirty="0"/>
              <a:t>Experiments with dynamic humans</a:t>
            </a:r>
          </a:p>
          <a:p>
            <a:r>
              <a:rPr lang="en-GB" sz="2000" dirty="0"/>
              <a:t>Experiments for hyperparameters tuning</a:t>
            </a:r>
          </a:p>
          <a:p>
            <a:pPr lvl="1"/>
            <a:r>
              <a:rPr lang="en-GB" sz="2000" dirty="0" err="1"/>
              <a:t>Optuna</a:t>
            </a:r>
            <a:r>
              <a:rPr lang="en-GB" sz="2000" dirty="0"/>
              <a:t> </a:t>
            </a:r>
          </a:p>
          <a:p>
            <a:pPr lvl="1"/>
            <a:r>
              <a:rPr lang="en-GB" sz="2000" dirty="0"/>
              <a:t>learning rate: (0.01, 0.5) </a:t>
            </a:r>
          </a:p>
          <a:p>
            <a:pPr lvl="1"/>
            <a:r>
              <a:rPr lang="en-GB" sz="2000" dirty="0"/>
              <a:t>discount factor: (0.5, 0.99) </a:t>
            </a:r>
          </a:p>
          <a:p>
            <a:pPr lvl="1"/>
            <a:r>
              <a:rPr lang="en-GB" sz="2000" dirty="0"/>
              <a:t>epsilon decay factor: (0.9, 0.9999)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440EBD2-7B74-D1F7-1EF4-6395D4CA64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1" r="57687" b="26007"/>
          <a:stretch/>
        </p:blipFill>
        <p:spPr bwMode="auto">
          <a:xfrm>
            <a:off x="6880610" y="954724"/>
            <a:ext cx="4737650" cy="497076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C073786-C57C-6E7E-FF70-E60C85592B25}"/>
                  </a:ext>
                </a:extLst>
              </p14:cNvPr>
              <p14:cNvContentPartPr/>
              <p14:nvPr/>
            </p14:nvContentPartPr>
            <p14:xfrm>
              <a:off x="8162662" y="4782060"/>
              <a:ext cx="257760" cy="190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C073786-C57C-6E7E-FF70-E60C85592B2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09022" y="4674060"/>
                <a:ext cx="36540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68B4A80-E5CF-05C3-8DB5-E7AAEE3B7C3D}"/>
                  </a:ext>
                </a:extLst>
              </p14:cNvPr>
              <p14:cNvContentPartPr/>
              <p14:nvPr/>
            </p14:nvContentPartPr>
            <p14:xfrm>
              <a:off x="8174542" y="4966380"/>
              <a:ext cx="263160" cy="75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68B4A80-E5CF-05C3-8DB5-E7AAEE3B7C3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20902" y="4858380"/>
                <a:ext cx="3708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1527454B-5045-2CA7-6B4F-4D6AC7EF1952}"/>
                  </a:ext>
                </a:extLst>
              </p14:cNvPr>
              <p14:cNvContentPartPr/>
              <p14:nvPr/>
            </p14:nvContentPartPr>
            <p14:xfrm>
              <a:off x="8172742" y="4945140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1527454B-5045-2CA7-6B4F-4D6AC7EF195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118742" y="483714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EC3D77F-9B6B-7DDB-AD38-907B48113370}"/>
                  </a:ext>
                </a:extLst>
              </p14:cNvPr>
              <p14:cNvContentPartPr/>
              <p14:nvPr/>
            </p14:nvContentPartPr>
            <p14:xfrm>
              <a:off x="9314662" y="4418820"/>
              <a:ext cx="268920" cy="75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EC3D77F-9B6B-7DDB-AD38-907B4811337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260662" y="4311180"/>
                <a:ext cx="37656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4B2D8B3-F296-D82A-B64E-25D73E1D1BFA}"/>
                  </a:ext>
                </a:extLst>
              </p14:cNvPr>
              <p14:cNvContentPartPr/>
              <p14:nvPr/>
            </p14:nvContentPartPr>
            <p14:xfrm>
              <a:off x="9325102" y="4586580"/>
              <a:ext cx="269640" cy="82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4B2D8B3-F296-D82A-B64E-25D73E1D1BF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271102" y="4478940"/>
                <a:ext cx="37728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0553E43-0A9D-C254-F017-FC85F49D6C41}"/>
                  </a:ext>
                </a:extLst>
              </p14:cNvPr>
              <p14:cNvContentPartPr/>
              <p14:nvPr/>
            </p14:nvContentPartPr>
            <p14:xfrm>
              <a:off x="10859782" y="4418100"/>
              <a:ext cx="313200" cy="1450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0553E43-0A9D-C254-F017-FC85F49D6C4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06142" y="4310100"/>
                <a:ext cx="4208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F1403A00-6B9E-8ED1-4B6F-D2D16DF979B7}"/>
                  </a:ext>
                </a:extLst>
              </p14:cNvPr>
              <p14:cNvContentPartPr/>
              <p14:nvPr/>
            </p14:nvContentPartPr>
            <p14:xfrm>
              <a:off x="-315202" y="1745104"/>
              <a:ext cx="360" cy="3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F1403A00-6B9E-8ED1-4B6F-D2D16DF979B7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323842" y="1736104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9132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635235-AD1C-77BB-AAB2-E5B814908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GB" dirty="0"/>
              <a:t>Results and Analysis </a:t>
            </a:r>
            <a:endParaRPr lang="en-SE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351AD03-701A-C728-64F9-1CDAD88D6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087810"/>
              </p:ext>
            </p:extLst>
          </p:nvPr>
        </p:nvGraphicFramePr>
        <p:xfrm>
          <a:off x="1137034" y="2331720"/>
          <a:ext cx="4438649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3909">
                  <a:extLst>
                    <a:ext uri="{9D8B030D-6E8A-4147-A177-3AD203B41FA5}">
                      <a16:colId xmlns:a16="http://schemas.microsoft.com/office/drawing/2014/main" val="3381442862"/>
                    </a:ext>
                  </a:extLst>
                </a:gridCol>
                <a:gridCol w="965416">
                  <a:extLst>
                    <a:ext uri="{9D8B030D-6E8A-4147-A177-3AD203B41FA5}">
                      <a16:colId xmlns:a16="http://schemas.microsoft.com/office/drawing/2014/main" val="921031225"/>
                    </a:ext>
                  </a:extLst>
                </a:gridCol>
                <a:gridCol w="1109662">
                  <a:extLst>
                    <a:ext uri="{9D8B030D-6E8A-4147-A177-3AD203B41FA5}">
                      <a16:colId xmlns:a16="http://schemas.microsoft.com/office/drawing/2014/main" val="3079117297"/>
                    </a:ext>
                  </a:extLst>
                </a:gridCol>
                <a:gridCol w="1109662">
                  <a:extLst>
                    <a:ext uri="{9D8B030D-6E8A-4147-A177-3AD203B41FA5}">
                      <a16:colId xmlns:a16="http://schemas.microsoft.com/office/drawing/2014/main" val="121693849"/>
                    </a:ext>
                  </a:extLst>
                </a:gridCol>
              </a:tblGrid>
              <a:tr h="141785">
                <a:tc>
                  <a:txBody>
                    <a:bodyPr/>
                    <a:lstStyle/>
                    <a:p>
                      <a:r>
                        <a:rPr lang="en-GB" sz="1800" kern="100" dirty="0">
                          <a:effectLst/>
                        </a:rPr>
                        <a:t> 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1000 </a:t>
                      </a:r>
                      <a:r>
                        <a:rPr lang="en-GB" sz="1800" kern="100">
                          <a:effectLst/>
                        </a:rPr>
                        <a:t>episodes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2000 </a:t>
                      </a:r>
                      <a:r>
                        <a:rPr lang="en-GB" sz="1800" kern="100">
                          <a:effectLst/>
                        </a:rPr>
                        <a:t>episodes 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4000 </a:t>
                      </a:r>
                      <a:r>
                        <a:rPr lang="en-GB" sz="1800" kern="100">
                          <a:effectLst/>
                        </a:rPr>
                        <a:t>episodes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extLst>
                  <a:ext uri="{0D108BD9-81ED-4DB2-BD59-A6C34878D82A}">
                    <a16:rowId xmlns:a16="http://schemas.microsoft.com/office/drawing/2014/main" val="2633907207"/>
                  </a:ext>
                </a:extLst>
              </a:tr>
              <a:tr h="141785">
                <a:tc>
                  <a:txBody>
                    <a:bodyPr/>
                    <a:lstStyle/>
                    <a:p>
                      <a:r>
                        <a:rPr lang="en-SE" sz="1800" kern="100" dirty="0">
                          <a:effectLst/>
                        </a:rPr>
                        <a:t>150 steps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-143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3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129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extLst>
                  <a:ext uri="{0D108BD9-81ED-4DB2-BD59-A6C34878D82A}">
                    <a16:rowId xmlns:a16="http://schemas.microsoft.com/office/drawing/2014/main" val="1471762133"/>
                  </a:ext>
                </a:extLst>
              </a:tr>
              <a:tr h="141785"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300 steps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-135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31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 dirty="0">
                          <a:effectLst/>
                        </a:rPr>
                        <a:t>175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3169" marR="53169" marT="0" marB="0" anchor="b"/>
                </a:tc>
                <a:extLst>
                  <a:ext uri="{0D108BD9-81ED-4DB2-BD59-A6C34878D82A}">
                    <a16:rowId xmlns:a16="http://schemas.microsoft.com/office/drawing/2014/main" val="4121919457"/>
                  </a:ext>
                </a:extLst>
              </a:tr>
            </a:tbl>
          </a:graphicData>
        </a:graphic>
      </p:graphicFrame>
      <p:pic>
        <p:nvPicPr>
          <p:cNvPr id="4" name="Content Placeholder 3" descr="A group of squares with different colored lines&#10;&#10;Description automatically generated">
            <a:extLst>
              <a:ext uri="{FF2B5EF4-FFF2-40B4-BE49-F238E27FC236}">
                <a16:creationId xmlns:a16="http://schemas.microsoft.com/office/drawing/2014/main" id="{EE2B7D83-239A-88BE-D2D8-8F43E4CF3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6" r="22320"/>
          <a:stretch/>
        </p:blipFill>
        <p:spPr bwMode="auto">
          <a:xfrm>
            <a:off x="6880610" y="1197431"/>
            <a:ext cx="4737650" cy="448535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9BC2A48-75B5-F34F-98C0-6AB2E589CF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348154"/>
              </p:ext>
            </p:extLst>
          </p:nvPr>
        </p:nvGraphicFramePr>
        <p:xfrm>
          <a:off x="1137033" y="3668684"/>
          <a:ext cx="4438648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3908">
                  <a:extLst>
                    <a:ext uri="{9D8B030D-6E8A-4147-A177-3AD203B41FA5}">
                      <a16:colId xmlns:a16="http://schemas.microsoft.com/office/drawing/2014/main" val="1788488080"/>
                    </a:ext>
                  </a:extLst>
                </a:gridCol>
                <a:gridCol w="1017277">
                  <a:extLst>
                    <a:ext uri="{9D8B030D-6E8A-4147-A177-3AD203B41FA5}">
                      <a16:colId xmlns:a16="http://schemas.microsoft.com/office/drawing/2014/main" val="1119503382"/>
                    </a:ext>
                  </a:extLst>
                </a:gridCol>
                <a:gridCol w="1057801">
                  <a:extLst>
                    <a:ext uri="{9D8B030D-6E8A-4147-A177-3AD203B41FA5}">
                      <a16:colId xmlns:a16="http://schemas.microsoft.com/office/drawing/2014/main" val="3005553372"/>
                    </a:ext>
                  </a:extLst>
                </a:gridCol>
                <a:gridCol w="1109662">
                  <a:extLst>
                    <a:ext uri="{9D8B030D-6E8A-4147-A177-3AD203B41FA5}">
                      <a16:colId xmlns:a16="http://schemas.microsoft.com/office/drawing/2014/main" val="24496209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800" kern="100" dirty="0">
                          <a:effectLst/>
                        </a:rPr>
                        <a:t> 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 dirty="0">
                          <a:effectLst/>
                        </a:rPr>
                        <a:t>1000 </a:t>
                      </a:r>
                      <a:r>
                        <a:rPr lang="en-GB" sz="1800" kern="100" dirty="0">
                          <a:effectLst/>
                        </a:rPr>
                        <a:t>episodes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2000 </a:t>
                      </a:r>
                      <a:r>
                        <a:rPr lang="en-GB" sz="1800" kern="100">
                          <a:effectLst/>
                        </a:rPr>
                        <a:t>episodes 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4000 </a:t>
                      </a:r>
                      <a:r>
                        <a:rPr lang="en-GB" sz="1800" kern="100">
                          <a:effectLst/>
                        </a:rPr>
                        <a:t>episodes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03205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150 steps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-228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-199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 dirty="0">
                          <a:effectLst/>
                        </a:rPr>
                        <a:t>-114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067085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300 steps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-225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>
                          <a:effectLst/>
                        </a:rPr>
                        <a:t>-202</a:t>
                      </a:r>
                      <a:endParaRPr lang="en-SE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800" kern="100" dirty="0">
                          <a:effectLst/>
                        </a:rPr>
                        <a:t>-82</a:t>
                      </a:r>
                      <a:endParaRPr lang="en-SE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32315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7113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8FF73-01DC-B84F-BF81-6A08D5BF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and Analysis </a:t>
            </a:r>
            <a:endParaRPr lang="en-SE" dirty="0"/>
          </a:p>
        </p:txBody>
      </p:sp>
      <p:pic>
        <p:nvPicPr>
          <p:cNvPr id="4" name="Content Placeholder 3" descr="A close-up of a crossword puzzle&#10;&#10;Description automatically generated">
            <a:extLst>
              <a:ext uri="{FF2B5EF4-FFF2-40B4-BE49-F238E27FC236}">
                <a16:creationId xmlns:a16="http://schemas.microsoft.com/office/drawing/2014/main" id="{723E729C-2883-B491-1712-B09594DBE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09" t="27833" r="24072" b="27123"/>
          <a:stretch/>
        </p:blipFill>
        <p:spPr bwMode="auto">
          <a:xfrm>
            <a:off x="2081031" y="1690688"/>
            <a:ext cx="6948934" cy="33977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84D1CA7-66A0-1CC7-0CD4-67E16C66C0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00804"/>
              </p:ext>
            </p:extLst>
          </p:nvPr>
        </p:nvGraphicFramePr>
        <p:xfrm>
          <a:off x="5813781" y="5468092"/>
          <a:ext cx="4369879" cy="975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4481">
                  <a:extLst>
                    <a:ext uri="{9D8B030D-6E8A-4147-A177-3AD203B41FA5}">
                      <a16:colId xmlns:a16="http://schemas.microsoft.com/office/drawing/2014/main" val="2954651860"/>
                    </a:ext>
                  </a:extLst>
                </a:gridCol>
                <a:gridCol w="950458">
                  <a:extLst>
                    <a:ext uri="{9D8B030D-6E8A-4147-A177-3AD203B41FA5}">
                      <a16:colId xmlns:a16="http://schemas.microsoft.com/office/drawing/2014/main" val="3547462612"/>
                    </a:ext>
                  </a:extLst>
                </a:gridCol>
                <a:gridCol w="1092470">
                  <a:extLst>
                    <a:ext uri="{9D8B030D-6E8A-4147-A177-3AD203B41FA5}">
                      <a16:colId xmlns:a16="http://schemas.microsoft.com/office/drawing/2014/main" val="3874112093"/>
                    </a:ext>
                  </a:extLst>
                </a:gridCol>
                <a:gridCol w="1092470">
                  <a:extLst>
                    <a:ext uri="{9D8B030D-6E8A-4147-A177-3AD203B41FA5}">
                      <a16:colId xmlns:a16="http://schemas.microsoft.com/office/drawing/2014/main" val="7514884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600" kern="100" dirty="0">
                          <a:effectLst/>
                        </a:rPr>
                        <a:t> 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1000 </a:t>
                      </a:r>
                      <a:r>
                        <a:rPr lang="en-GB" sz="1600" kern="100" dirty="0">
                          <a:effectLst/>
                        </a:rPr>
                        <a:t>episodes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2000 </a:t>
                      </a:r>
                      <a:r>
                        <a:rPr lang="en-GB" sz="1600" kern="100">
                          <a:effectLst/>
                        </a:rPr>
                        <a:t>episodes 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4000 </a:t>
                      </a:r>
                      <a:r>
                        <a:rPr lang="en-GB" sz="1600" kern="100">
                          <a:effectLst/>
                        </a:rPr>
                        <a:t>episodes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189591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150 steps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666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1288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2025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790103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300 steps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668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1233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2151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5323019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8FF2CA8-C88D-0B05-426A-670A50455A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040242"/>
              </p:ext>
            </p:extLst>
          </p:nvPr>
        </p:nvGraphicFramePr>
        <p:xfrm>
          <a:off x="978734" y="5475394"/>
          <a:ext cx="4369879" cy="975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4481">
                  <a:extLst>
                    <a:ext uri="{9D8B030D-6E8A-4147-A177-3AD203B41FA5}">
                      <a16:colId xmlns:a16="http://schemas.microsoft.com/office/drawing/2014/main" val="877628100"/>
                    </a:ext>
                  </a:extLst>
                </a:gridCol>
                <a:gridCol w="950458">
                  <a:extLst>
                    <a:ext uri="{9D8B030D-6E8A-4147-A177-3AD203B41FA5}">
                      <a16:colId xmlns:a16="http://schemas.microsoft.com/office/drawing/2014/main" val="2276465691"/>
                    </a:ext>
                  </a:extLst>
                </a:gridCol>
                <a:gridCol w="1092470">
                  <a:extLst>
                    <a:ext uri="{9D8B030D-6E8A-4147-A177-3AD203B41FA5}">
                      <a16:colId xmlns:a16="http://schemas.microsoft.com/office/drawing/2014/main" val="337389617"/>
                    </a:ext>
                  </a:extLst>
                </a:gridCol>
                <a:gridCol w="1092470">
                  <a:extLst>
                    <a:ext uri="{9D8B030D-6E8A-4147-A177-3AD203B41FA5}">
                      <a16:colId xmlns:a16="http://schemas.microsoft.com/office/drawing/2014/main" val="3628732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600" kern="100">
                          <a:effectLst/>
                        </a:rPr>
                        <a:t> 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1000 </a:t>
                      </a:r>
                      <a:r>
                        <a:rPr lang="en-GB" sz="1600" kern="100">
                          <a:effectLst/>
                        </a:rPr>
                        <a:t>episodes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2000 </a:t>
                      </a:r>
                      <a:r>
                        <a:rPr lang="en-GB" sz="1600" kern="100">
                          <a:effectLst/>
                        </a:rPr>
                        <a:t>episodes 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4000 </a:t>
                      </a:r>
                      <a:r>
                        <a:rPr lang="en-GB" sz="1600" kern="100">
                          <a:effectLst/>
                        </a:rPr>
                        <a:t>episodes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78542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150 steps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-228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-199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-114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777208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300 steps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-225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>
                          <a:effectLst/>
                        </a:rPr>
                        <a:t>-202</a:t>
                      </a:r>
                      <a:endParaRPr lang="en-SE" sz="16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r>
                        <a:rPr lang="en-SE" sz="1600" kern="100" dirty="0">
                          <a:effectLst/>
                        </a:rPr>
                        <a:t>-82</a:t>
                      </a:r>
                      <a:endParaRPr lang="en-SE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59039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181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384</Words>
  <Application>Microsoft Macintosh PowerPoint</Application>
  <PresentationFormat>Widescreen</PresentationFormat>
  <Paragraphs>115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Multi-Target Reinforcement Learning for Warehouse Path Optimization</vt:lpstr>
      <vt:lpstr>Problem</vt:lpstr>
      <vt:lpstr>Reward System</vt:lpstr>
      <vt:lpstr>Methodology</vt:lpstr>
      <vt:lpstr>Evaluation</vt:lpstr>
      <vt:lpstr>Experiments</vt:lpstr>
      <vt:lpstr>Experiments</vt:lpstr>
      <vt:lpstr>Results and Analysis </vt:lpstr>
      <vt:lpstr>Results and Analysis </vt:lpstr>
      <vt:lpstr>Hyperparameters tuning</vt:lpstr>
      <vt:lpstr>Demo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Multi-Target Reinforcement Learning for Warehouse Path Optimization</dc:title>
  <dc:creator>ayham Hanna</dc:creator>
  <cp:lastModifiedBy>ayham Hanna</cp:lastModifiedBy>
  <cp:revision>1</cp:revision>
  <dcterms:created xsi:type="dcterms:W3CDTF">2024-12-17T02:14:36Z</dcterms:created>
  <dcterms:modified xsi:type="dcterms:W3CDTF">2024-12-17T15:43:03Z</dcterms:modified>
</cp:coreProperties>
</file>

<file path=docProps/thumbnail.jpeg>
</file>